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57" r:id="rId5"/>
    <p:sldId id="258" r:id="rId6"/>
    <p:sldId id="259" r:id="rId7"/>
    <p:sldId id="261" r:id="rId8"/>
    <p:sldId id="270" r:id="rId9"/>
    <p:sldId id="260" r:id="rId10"/>
    <p:sldId id="271" r:id="rId11"/>
    <p:sldId id="272" r:id="rId12"/>
    <p:sldId id="262" r:id="rId13"/>
    <p:sldId id="263" r:id="rId14"/>
    <p:sldId id="264" r:id="rId15"/>
    <p:sldId id="265" r:id="rId16"/>
    <p:sldId id="266" r:id="rId17"/>
    <p:sldId id="267" r:id="rId1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8138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552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2042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267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8553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8794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5087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6801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1247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219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478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C7476-B402-466F-A8F6-E1802DE66615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BCA73-5692-4C5B-9B7E-271F552C73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9247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Case  study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010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2783" y="1809483"/>
            <a:ext cx="5769735" cy="43273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54229" y="1844229"/>
            <a:ext cx="5730025" cy="42975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07348" y="270456"/>
            <a:ext cx="5354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/>
              <a:t>ประเมินไขมัน และ กล้ามเนื้อ </a:t>
            </a:r>
            <a:r>
              <a:rPr lang="en-US" sz="3600" b="1" dirty="0"/>
              <a:t>Bicep</a:t>
            </a:r>
            <a:endParaRPr lang="th-TH" sz="3600" b="1" dirty="0"/>
          </a:p>
        </p:txBody>
      </p:sp>
    </p:spTree>
    <p:extLst>
      <p:ext uri="{BB962C8B-B14F-4D97-AF65-F5344CB8AC3E}">
        <p14:creationId xmlns:p14="http://schemas.microsoft.com/office/powerpoint/2010/main" val="359681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3"/>
          <a:stretch/>
        </p:blipFill>
        <p:spPr>
          <a:xfrm rot="5400000">
            <a:off x="1346294" y="2315599"/>
            <a:ext cx="4720108" cy="43646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1"/>
          <a:stretch/>
        </p:blipFill>
        <p:spPr>
          <a:xfrm rot="5400000">
            <a:off x="5967594" y="2157595"/>
            <a:ext cx="4751539" cy="46492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16412" y="746975"/>
            <a:ext cx="3344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/>
              <a:t>ประเมินไขมัน </a:t>
            </a:r>
            <a:r>
              <a:rPr lang="en-US" sz="3600" b="1" dirty="0" err="1"/>
              <a:t>Tricep</a:t>
            </a:r>
            <a:endParaRPr lang="th-TH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773204" y="44194"/>
            <a:ext cx="89479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dirty="0"/>
              <a:t>Case 2</a:t>
            </a:r>
            <a:endParaRPr lang="th-TH" sz="2100" dirty="0"/>
          </a:p>
        </p:txBody>
      </p:sp>
    </p:spTree>
    <p:extLst>
      <p:ext uri="{BB962C8B-B14F-4D97-AF65-F5344CB8AC3E}">
        <p14:creationId xmlns:p14="http://schemas.microsoft.com/office/powerpoint/2010/main" val="369593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2759" y="2277442"/>
            <a:ext cx="9101304" cy="1258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9324303" y="2459864"/>
            <a:ext cx="540912" cy="6181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9740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35540" y="1767284"/>
            <a:ext cx="8939814" cy="129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9053847" y="1918951"/>
            <a:ext cx="540912" cy="6181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7129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19536" y="2807588"/>
            <a:ext cx="8343130" cy="380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0568" y="1340768"/>
            <a:ext cx="878902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397024" y="1455311"/>
            <a:ext cx="540912" cy="6181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56554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5958" y="222013"/>
            <a:ext cx="8801542" cy="6443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9169756" y="2150771"/>
            <a:ext cx="515157" cy="5022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5434884" y="4340180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DM ,HT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7868990" y="4357092"/>
            <a:ext cx="412125" cy="4724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 flipH="1">
            <a:off x="9576085" y="386363"/>
            <a:ext cx="456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2</a:t>
            </a:r>
            <a:endParaRPr lang="th-TH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702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47528" y="205312"/>
            <a:ext cx="8568952" cy="644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9576085" y="386363"/>
            <a:ext cx="456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0</a:t>
            </a:r>
            <a:endParaRPr lang="th-TH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359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31505" y="2060849"/>
            <a:ext cx="8960077" cy="3722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9614722" y="2202285"/>
            <a:ext cx="456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8</a:t>
            </a:r>
            <a:endParaRPr lang="th-TH" sz="4400" b="1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815921" y="4945487"/>
            <a:ext cx="334851" cy="2318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843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3" b="18936"/>
          <a:stretch/>
        </p:blipFill>
        <p:spPr>
          <a:xfrm rot="5400000">
            <a:off x="-627845" y="1761182"/>
            <a:ext cx="6858002" cy="33356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60897" y="1542462"/>
            <a:ext cx="6287299" cy="750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4000" b="1" dirty="0">
                <a:latin typeface="Calibri" panose="020F0502020204030204" pitchFamily="34" charset="0"/>
                <a:ea typeface="Calibri" panose="020F0502020204030204" pitchFamily="34" charset="0"/>
              </a:rPr>
              <a:t>ผู้ป่วยชายไทยคู่</a:t>
            </a:r>
            <a:r>
              <a:rPr lang="th-TH" sz="4000" dirty="0">
                <a:latin typeface="Calibri" panose="020F0502020204030204" pitchFamily="34" charset="0"/>
                <a:ea typeface="Calibri" panose="020F0502020204030204" pitchFamily="34" charset="0"/>
              </a:rPr>
              <a:t>  (นาย  </a:t>
            </a:r>
            <a:r>
              <a:rPr lang="th-TH" sz="4000" dirty="0" err="1">
                <a:latin typeface="Calibri" panose="020F0502020204030204" pitchFamily="34" charset="0"/>
                <a:ea typeface="Calibri" panose="020F0502020204030204" pitchFamily="34" charset="0"/>
              </a:rPr>
              <a:t>สผ</a:t>
            </a:r>
            <a:r>
              <a:rPr lang="th-TH" sz="4000" dirty="0">
                <a:latin typeface="Calibri" panose="020F0502020204030204" pitchFamily="34" charset="0"/>
                <a:ea typeface="Calibri" panose="020F0502020204030204" pitchFamily="34" charset="0"/>
              </a:rPr>
              <a:t>)	อายุ  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65 </a:t>
            </a:r>
            <a:r>
              <a:rPr lang="th-TH" sz="4000" dirty="0">
                <a:latin typeface="Calibri" panose="020F0502020204030204" pitchFamily="34" charset="0"/>
                <a:ea typeface="Calibri" panose="020F0502020204030204" pitchFamily="34" charset="0"/>
              </a:rPr>
              <a:t>ปี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7458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58770" y="2266772"/>
            <a:ext cx="7693038" cy="35332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09370" y="357606"/>
            <a:ext cx="6287299" cy="750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4000" b="1" dirty="0">
                <a:latin typeface="Calibri" panose="020F0502020204030204" pitchFamily="34" charset="0"/>
                <a:ea typeface="Calibri" panose="020F0502020204030204" pitchFamily="34" charset="0"/>
              </a:rPr>
              <a:t>ผู้ป่วยชายไทยคู่</a:t>
            </a:r>
            <a:r>
              <a:rPr lang="th-TH" sz="4000" dirty="0">
                <a:latin typeface="Calibri" panose="020F0502020204030204" pitchFamily="34" charset="0"/>
                <a:ea typeface="Calibri" panose="020F0502020204030204" pitchFamily="34" charset="0"/>
              </a:rPr>
              <a:t>  (นาย  </a:t>
            </a:r>
            <a:r>
              <a:rPr lang="th-TH" sz="4000" dirty="0" err="1">
                <a:latin typeface="Calibri" panose="020F0502020204030204" pitchFamily="34" charset="0"/>
                <a:ea typeface="Calibri" panose="020F0502020204030204" pitchFamily="34" charset="0"/>
              </a:rPr>
              <a:t>สผ</a:t>
            </a:r>
            <a:r>
              <a:rPr lang="th-TH" sz="4000" dirty="0">
                <a:latin typeface="Calibri" panose="020F0502020204030204" pitchFamily="34" charset="0"/>
                <a:ea typeface="Calibri" panose="020F0502020204030204" pitchFamily="34" charset="0"/>
              </a:rPr>
              <a:t>)	อายุ  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65 </a:t>
            </a:r>
            <a:r>
              <a:rPr lang="th-TH" sz="4000" dirty="0">
                <a:latin typeface="Calibri" panose="020F0502020204030204" pitchFamily="34" charset="0"/>
                <a:ea typeface="Calibri" panose="020F0502020204030204" pitchFamily="34" charset="0"/>
              </a:rPr>
              <a:t>ปี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984901" y="29235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7907628" y="3206839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907628" y="4033386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7907628" y="4622777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305018" y="1042665"/>
            <a:ext cx="6946565" cy="111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th-TH" sz="3200" b="1" dirty="0">
                <a:latin typeface="Calibri" panose="020F0502020204030204" pitchFamily="34" charset="0"/>
                <a:ea typeface="Calibri" panose="020F0502020204030204" pitchFamily="34" charset="0"/>
              </a:rPr>
              <a:t>ส่วนสูง	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165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</a:rPr>
              <a:t>ซม.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r>
              <a:rPr lang="th-TH" sz="3200" b="1" dirty="0">
                <a:latin typeface="Calibri" panose="020F0502020204030204" pitchFamily="34" charset="0"/>
                <a:ea typeface="Calibri" panose="020F0502020204030204" pitchFamily="34" charset="0"/>
              </a:rPr>
              <a:t>น้ำหนัก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</a:rPr>
              <a:t> 	ปัจจุบัน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47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</a:rPr>
              <a:t>กก. (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1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</a:rPr>
              <a:t>ส.ค.</a:t>
            </a: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</a:rPr>
              <a:t>)     </a:t>
            </a:r>
            <a:r>
              <a:rPr lang="en-US" sz="3200" dirty="0" smtClean="0">
                <a:latin typeface="Calibri" panose="020F0502020204030204" pitchFamily="34" charset="0"/>
                <a:ea typeface="Calibri" panose="020F0502020204030204" pitchFamily="34" charset="0"/>
              </a:rPr>
              <a:t>BMI = 17.3</a:t>
            </a:r>
            <a:endParaRPr lang="th-TH" sz="3200" dirty="0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8628845" y="5189448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78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 b="7848"/>
          <a:stretch>
            <a:fillRect/>
          </a:stretch>
        </p:blipFill>
        <p:spPr bwMode="auto">
          <a:xfrm>
            <a:off x="7663884" y="2996953"/>
            <a:ext cx="1647409" cy="378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6727780" y="2204865"/>
            <a:ext cx="692274" cy="459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9485226" y="2128664"/>
            <a:ext cx="787238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03512" y="3841999"/>
            <a:ext cx="47115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rgbClr val="00B050"/>
                </a:solidFill>
              </a:rPr>
              <a:t>พอทำงานหรือทำกิจกรรมที่ไม่หนักได้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9588" y="4625376"/>
            <a:ext cx="4990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พอช่วยตัวเองได้ ทำงาน /กิจกรรม ไม่ได้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03324" y="5349975"/>
            <a:ext cx="45576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accent6">
                    <a:lumMod val="75000"/>
                  </a:schemeClr>
                </a:solidFill>
              </a:rPr>
              <a:t>ต้องมีคนช่วยเหลือ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, &gt;50%</a:t>
            </a:r>
            <a:r>
              <a:rPr lang="th-TH" sz="3200" b="1" dirty="0">
                <a:solidFill>
                  <a:schemeClr val="accent6">
                    <a:lumMod val="75000"/>
                  </a:schemeClr>
                </a:solidFill>
              </a:rPr>
              <a:t>นั่ง/นอน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07568" y="6095038"/>
            <a:ext cx="35878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</a:rPr>
              <a:t>ช่วยเหลือตัวเองไม่ได้เลย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47528" y="476672"/>
            <a:ext cx="8496944" cy="157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071664" y="404664"/>
            <a:ext cx="6264696" cy="5040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Oval 1"/>
          <p:cNvSpPr/>
          <p:nvPr/>
        </p:nvSpPr>
        <p:spPr>
          <a:xfrm>
            <a:off x="4172755" y="998873"/>
            <a:ext cx="540913" cy="3920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Oval 12"/>
          <p:cNvSpPr/>
          <p:nvPr/>
        </p:nvSpPr>
        <p:spPr>
          <a:xfrm>
            <a:off x="4546242" y="1538812"/>
            <a:ext cx="540913" cy="3920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895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897241"/>
            <a:ext cx="9144000" cy="583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>
          <a:xfrm flipV="1">
            <a:off x="2910625" y="3478759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1725768" y="5925745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9813701" y="5925745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749306" y="1043188"/>
            <a:ext cx="406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1</a:t>
            </a:r>
            <a:endParaRPr lang="th-TH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94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680" y="942628"/>
            <a:ext cx="8435792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/>
        </p:nvCxnSpPr>
        <p:spPr>
          <a:xfrm flipV="1">
            <a:off x="2498501" y="1943971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26576" y="309093"/>
            <a:ext cx="31149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52 – 47 = 5 </a:t>
            </a:r>
            <a:r>
              <a:rPr lang="th-TH" sz="4000" b="1" dirty="0" smtClean="0">
                <a:solidFill>
                  <a:srgbClr val="FF0000"/>
                </a:solidFill>
              </a:rPr>
              <a:t>กก.</a:t>
            </a:r>
            <a:endParaRPr lang="th-TH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2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489644" y="260648"/>
            <a:ext cx="9195819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807968" y="980728"/>
            <a:ext cx="4608512" cy="5760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5372584" y="580526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52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5647660" y="3573016"/>
            <a:ext cx="0" cy="22322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59496" y="3766769"/>
            <a:ext cx="7377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solidFill>
                  <a:srgbClr val="FF0000"/>
                </a:solidFill>
              </a:rPr>
              <a:t>ลดลง</a:t>
            </a:r>
          </a:p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567608" y="4432990"/>
            <a:ext cx="5544616" cy="72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536612" y="4016581"/>
            <a:ext cx="576064" cy="3105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Oval 11"/>
          <p:cNvSpPr/>
          <p:nvPr/>
        </p:nvSpPr>
        <p:spPr>
          <a:xfrm>
            <a:off x="9624392" y="3625974"/>
            <a:ext cx="576064" cy="2880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Oval 12"/>
          <p:cNvSpPr/>
          <p:nvPr/>
        </p:nvSpPr>
        <p:spPr>
          <a:xfrm>
            <a:off x="5359627" y="4263216"/>
            <a:ext cx="576064" cy="2880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Rectangle 13"/>
          <p:cNvSpPr/>
          <p:nvPr/>
        </p:nvSpPr>
        <p:spPr>
          <a:xfrm>
            <a:off x="5015880" y="6237312"/>
            <a:ext cx="1080120" cy="36004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Rectangle 15"/>
          <p:cNvSpPr/>
          <p:nvPr/>
        </p:nvSpPr>
        <p:spPr>
          <a:xfrm>
            <a:off x="1775520" y="1052736"/>
            <a:ext cx="1656184" cy="36004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TextBox 17"/>
          <p:cNvSpPr txBox="1"/>
          <p:nvPr/>
        </p:nvSpPr>
        <p:spPr>
          <a:xfrm>
            <a:off x="10112676" y="3745730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9.6%</a:t>
            </a:r>
            <a:endParaRPr lang="th-TH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55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 animBg="1"/>
      <p:bldP spid="12" grpId="0" animBg="1"/>
      <p:bldP spid="13" grpId="0" animBg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680" y="942628"/>
            <a:ext cx="8435792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>
          <a:xfrm flipV="1">
            <a:off x="2047740" y="4390957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2498501" y="1943971"/>
            <a:ext cx="270457" cy="3348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126576" y="309093"/>
            <a:ext cx="2249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52 – 47 = 5 </a:t>
            </a:r>
            <a:r>
              <a:rPr lang="th-TH" b="1" dirty="0" smtClean="0">
                <a:solidFill>
                  <a:srgbClr val="FF0000"/>
                </a:solidFill>
              </a:rPr>
              <a:t>กก.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4417" y="1755602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9.6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43979" y="1755602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8899301" y="4390957"/>
            <a:ext cx="746975" cy="33485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TextBox 9"/>
          <p:cNvSpPr txBox="1"/>
          <p:nvPr/>
        </p:nvSpPr>
        <p:spPr>
          <a:xfrm>
            <a:off x="9491730" y="109470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3</a:t>
            </a:r>
            <a:endParaRPr lang="th-TH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47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9942" y="2228850"/>
            <a:ext cx="8903887" cy="364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75065" y="244698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0</a:t>
            </a:r>
            <a:endParaRPr lang="th-TH" sz="3600" b="1" dirty="0">
              <a:solidFill>
                <a:srgbClr val="FF00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358388" y="3464417"/>
            <a:ext cx="669702" cy="46363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8629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87</Words>
  <Application>Microsoft Office PowerPoint</Application>
  <PresentationFormat>Widescreen</PresentationFormat>
  <Paragraphs>27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Angsana New</vt:lpstr>
      <vt:lpstr>Arial</vt:lpstr>
      <vt:lpstr>Calibri</vt:lpstr>
      <vt:lpstr>Calibri Light</vt:lpstr>
      <vt:lpstr>Cordia New</vt:lpstr>
      <vt:lpstr>Office Theme</vt:lpstr>
      <vt:lpstr>Case  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 study</dc:title>
  <dc:creator>HP</dc:creator>
  <cp:lastModifiedBy>HP</cp:lastModifiedBy>
  <cp:revision>7</cp:revision>
  <dcterms:created xsi:type="dcterms:W3CDTF">2017-08-16T04:22:02Z</dcterms:created>
  <dcterms:modified xsi:type="dcterms:W3CDTF">2017-08-17T02:51:51Z</dcterms:modified>
</cp:coreProperties>
</file>